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57" r:id="rId4"/>
    <p:sldId id="258" r:id="rId5"/>
    <p:sldId id="260" r:id="rId6"/>
    <p:sldId id="265" r:id="rId7"/>
    <p:sldId id="266" r:id="rId8"/>
    <p:sldId id="267" r:id="rId9"/>
    <p:sldId id="261" r:id="rId10"/>
    <p:sldId id="259" r:id="rId11"/>
    <p:sldId id="264" r:id="rId12"/>
  </p:sldIdLst>
  <p:sldSz cx="18288000" cy="10287000"/>
  <p:notesSz cx="6858000" cy="9144000"/>
  <p:embeddedFontLst>
    <p:embeddedFont>
      <p:font typeface="Raleway Bold" charset="0"/>
      <p:regular r:id="rId14"/>
    </p:embeddedFont>
    <p:embeddedFont>
      <p:font typeface="Raleway Medium" pitchFamily="2" charset="0"/>
      <p:regular r:id="rId15"/>
    </p:embeddedFont>
    <p:embeddedFont>
      <p:font typeface="Raleway Semi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42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1DBBE-5EAA-4427-A322-D7C24BA098D3}" type="datetimeFigureOut">
              <a:rPr lang="de-DE" smtClean="0"/>
              <a:t>13.11.2024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50895-5C4E-4434-9C5F-B8DBB767D7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049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>: Analyze Twitter data from the 2020 U.S. election to uncover patterns in public sentiment, trending topics, and engagement across time and </a:t>
            </a:r>
            <a:r>
              <a:rPr lang="en-US" dirty="0" err="1"/>
              <a:t>regions.</a:t>
            </a:r>
            <a:r>
              <a:rPr lang="en-US" b="1" dirty="0" err="1"/>
              <a:t>Outcome</a:t>
            </a:r>
            <a:r>
              <a:rPr lang="en-US" dirty="0"/>
              <a:t>: An interactive dashboard that visualizes trends, predictive insights, and sentiment analysis.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50895-5C4E-4434-9C5F-B8DBB767D78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660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Main </a:t>
            </a:r>
            <a:r>
              <a:rPr lang="en-US" b="1" dirty="0" err="1"/>
              <a:t>Tasks</a:t>
            </a:r>
            <a:r>
              <a:rPr lang="en-US" dirty="0" err="1"/>
              <a:t>:Time</a:t>
            </a:r>
            <a:r>
              <a:rPr lang="en-US" dirty="0"/>
              <a:t> Series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Trend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Sentiment &amp; Hashtag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Engagement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Dashboard Development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50895-5C4E-4434-9C5F-B8DBB767D78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55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14400" y="-783256"/>
            <a:ext cx="11125200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43E1D-5A5A-72A3-A837-EBCEA6FF4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0" y="-647700"/>
            <a:ext cx="11201400" cy="111097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5994" y="6591300"/>
            <a:ext cx="8380612" cy="336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677"/>
              </a:lnSpc>
            </a:pPr>
            <a:r>
              <a:rPr lang="en-US" sz="9641" b="1" spc="-443" dirty="0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Twitter Election Data Analysis Project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52800" y="331830"/>
            <a:ext cx="2819400" cy="1390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b="1" spc="-138" dirty="0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</a:t>
            </a:r>
          </a:p>
          <a:p>
            <a:pPr algn="l">
              <a:lnSpc>
                <a:spcPts val="2700"/>
              </a:lnSpc>
            </a:pPr>
            <a:endParaRPr lang="en-US" sz="3000" b="1" spc="-138" dirty="0">
              <a:solidFill>
                <a:schemeClr val="bg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>
              <a:lnSpc>
                <a:spcPts val="2700"/>
              </a:lnSpc>
            </a:pPr>
            <a:r>
              <a:rPr lang="en-US" sz="3000" b="1" spc="-138" dirty="0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Miray Sardogan</a:t>
            </a:r>
          </a:p>
          <a:p>
            <a:pPr marL="0" lvl="1" indent="0" algn="l">
              <a:lnSpc>
                <a:spcPts val="2700"/>
              </a:lnSpc>
            </a:pPr>
            <a:r>
              <a:rPr lang="en-US" sz="3000" b="1" spc="-138" dirty="0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Mir </a:t>
            </a:r>
            <a:r>
              <a:rPr lang="en-US" sz="3000" b="1" spc="-138" dirty="0" err="1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Raisul</a:t>
            </a:r>
            <a:r>
              <a:rPr lang="en-US" sz="3000" b="1" spc="-138" dirty="0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Islam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4BACC-B147-0005-0E98-ABCB27D19C3B}"/>
              </a:ext>
            </a:extLst>
          </p:cNvPr>
          <p:cNvSpPr txBox="1"/>
          <p:nvPr/>
        </p:nvSpPr>
        <p:spPr>
          <a:xfrm>
            <a:off x="11963400" y="4457700"/>
            <a:ext cx="59436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443" dirty="0">
                <a:ea typeface="Raleway Medium"/>
                <a:cs typeface="Raleway Medium"/>
                <a:sym typeface="Raleway Medium"/>
              </a:rPr>
              <a:t>Sentimental  and NLP Analysis </a:t>
            </a:r>
          </a:p>
          <a:p>
            <a:r>
              <a:rPr lang="en-US" sz="4000" b="1" spc="-443" dirty="0">
                <a:ea typeface="Raleway Medium"/>
                <a:cs typeface="Raleway Medium"/>
                <a:sym typeface="Raleway Medium"/>
              </a:rPr>
              <a:t>for  the 2020  U.S. Election</a:t>
            </a:r>
          </a:p>
          <a:p>
            <a:endParaRPr lang="de-DE"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19200" y="2019031"/>
            <a:ext cx="7223569" cy="3091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010"/>
              </a:lnSpc>
            </a:pPr>
            <a:r>
              <a:rPr lang="en-US" sz="8000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Challenges</a:t>
            </a:r>
            <a:r>
              <a:rPr lang="en-US" sz="7200" b="1" spc="-409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8000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and</a:t>
            </a:r>
            <a:r>
              <a:rPr lang="en-US" sz="7200" b="1" spc="-409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8000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proposed</a:t>
            </a:r>
            <a:r>
              <a:rPr lang="en-US" sz="7200" b="1" spc="-409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7200" b="1" spc="-409" dirty="0">
                <a:solidFill>
                  <a:srgbClr val="0732E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solutions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57902" y="5493901"/>
            <a:ext cx="6140551" cy="110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Lorem ipsum dolor sit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amet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consectetur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adipiscing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elit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sed do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eiusmod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tempor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incididunt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labore et dolore magna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aliqua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enim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ad minim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veniam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quis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nostrud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exercitation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ullamco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laboris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nisi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aliquip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commodo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consequat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5577572"/>
            <a:ext cx="1676876" cy="117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 dirty="0">
                <a:solidFill>
                  <a:srgbClr val="0732E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</a:t>
            </a:r>
            <a:r>
              <a:rPr lang="en-US" sz="10041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57902" y="7173081"/>
            <a:ext cx="6140551" cy="110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Lorem ipsum dolor sit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amet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consectetur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adipiscing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elit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sed do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eiusmod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tempor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incididunt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labore et dolore magna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aliqua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enim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ad minim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veniam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quis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nostrud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exercitation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ullamco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laboris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nisi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aliquip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commodo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6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consequat</a:t>
            </a:r>
            <a:r>
              <a:rPr lang="en-US" sz="16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7256752"/>
            <a:ext cx="1676876" cy="117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 dirty="0">
                <a:solidFill>
                  <a:srgbClr val="0732E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</a:t>
            </a:r>
            <a:r>
              <a:rPr lang="en-US" sz="10041" b="1" spc="-46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590800" y="4838700"/>
            <a:ext cx="7315200" cy="5448300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214DE-B13D-C9F2-BE02-A17A6B40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0" y="-647700"/>
            <a:ext cx="11201400" cy="111097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5869" y="5905500"/>
            <a:ext cx="8144502" cy="150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6600" b="1" spc="-681" dirty="0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4200" y="508189"/>
            <a:ext cx="7296276" cy="1736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3000" b="1" spc="-138" dirty="0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 </a:t>
            </a:r>
          </a:p>
          <a:p>
            <a:pPr>
              <a:lnSpc>
                <a:spcPts val="2700"/>
              </a:lnSpc>
            </a:pPr>
            <a:endParaRPr lang="en-US" sz="3000" b="1" spc="-138" dirty="0">
              <a:solidFill>
                <a:schemeClr val="bg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>
              <a:lnSpc>
                <a:spcPts val="2700"/>
              </a:lnSpc>
            </a:pPr>
            <a:r>
              <a:rPr lang="en-US" sz="3000" b="1" spc="-138" dirty="0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Miray Sardogan</a:t>
            </a:r>
          </a:p>
          <a:p>
            <a:pPr marL="0" lvl="1" indent="0" algn="l">
              <a:lnSpc>
                <a:spcPts val="2700"/>
              </a:lnSpc>
            </a:pPr>
            <a:r>
              <a:rPr lang="en-US" sz="3000" b="1" spc="-138" dirty="0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Mir </a:t>
            </a:r>
            <a:r>
              <a:rPr lang="en-US" sz="3000" b="1" spc="-138" dirty="0" err="1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Raisul</a:t>
            </a:r>
            <a:r>
              <a:rPr lang="en-US" sz="3000" b="1" spc="-138" dirty="0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Islam</a:t>
            </a:r>
          </a:p>
          <a:p>
            <a:pPr marL="0" lvl="1" indent="0" algn="l">
              <a:lnSpc>
                <a:spcPts val="2700"/>
              </a:lnSpc>
            </a:pPr>
            <a:r>
              <a:rPr lang="en-US" sz="3000" b="1" spc="-138" dirty="0">
                <a:solidFill>
                  <a:schemeClr val="bg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21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219200" y="3218229"/>
            <a:ext cx="7924800" cy="232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 dirty="0">
                <a:solidFill>
                  <a:srgbClr val="0732E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Overview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5762577"/>
            <a:ext cx="7635008" cy="155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0732E7"/>
                </a:solidFill>
                <a:latin typeface="Raleway Bold"/>
                <a:ea typeface="Raleway Bold"/>
                <a:cs typeface="Raleway Bold"/>
                <a:sym typeface="Raleway Bold"/>
              </a:rPr>
              <a:t>What we focused on, </a:t>
            </a:r>
          </a:p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0732E7"/>
                </a:solidFill>
                <a:latin typeface="Raleway Bold"/>
                <a:ea typeface="Raleway Bold"/>
                <a:cs typeface="Raleway Bold"/>
                <a:sym typeface="Raleway Bold"/>
              </a:rPr>
              <a:t>What is the goal</a:t>
            </a:r>
          </a:p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0732E7"/>
                </a:solidFill>
                <a:latin typeface="Raleway Bold"/>
                <a:ea typeface="Raleway Bold"/>
                <a:cs typeface="Raleway Bold"/>
                <a:sym typeface="Raleway Bold"/>
              </a:rPr>
              <a:t>Objective, outcome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732E7"/>
                </a:solidFill>
                <a:latin typeface="Raleway Bold"/>
                <a:ea typeface="Raleway Bold"/>
                <a:cs typeface="Raleway Bold"/>
                <a:sym typeface="Raleway Bold"/>
              </a:rPr>
              <a:t>Challenges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2075229"/>
            <a:ext cx="7924800" cy="348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 dirty="0">
                <a:solidFill>
                  <a:srgbClr val="0732E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Methodology used in the analysis???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6180" y="4905046"/>
            <a:ext cx="13515640" cy="82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10041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Graphs/Findings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17437" y="5894349"/>
            <a:ext cx="12853125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Lorem ipsum dolor sit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amet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consectetur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adipiscing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sed do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eiusmod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tempor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incididunt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labore et dolore magna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Ut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enim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ad minim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veniam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quis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nostrud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exercitation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ullamco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laboris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nisi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aliquip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commodo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consequat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Duis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aute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irure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dolor in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reprehenderit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voluptate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velit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esse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cillum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dolore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eu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fugiat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nulla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pariatur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Excepteur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sint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occaecat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cupidatat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non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proident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sunt in culpa qui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officia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deserunt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mollit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anim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id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laborum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2232-2316-1A1E-6161-A79EDA1F1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8C6CF18-0B0C-7FA7-69A7-44114D353C29}"/>
              </a:ext>
            </a:extLst>
          </p:cNvPr>
          <p:cNvSpPr txBox="1"/>
          <p:nvPr/>
        </p:nvSpPr>
        <p:spPr>
          <a:xfrm>
            <a:off x="2386180" y="4905046"/>
            <a:ext cx="13515640" cy="82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10041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Sentimental Analysis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82183E4-D4F2-CEA5-DBA1-26990301C9F0}"/>
              </a:ext>
            </a:extLst>
          </p:cNvPr>
          <p:cNvSpPr txBox="1"/>
          <p:nvPr/>
        </p:nvSpPr>
        <p:spPr>
          <a:xfrm>
            <a:off x="2717437" y="5894349"/>
            <a:ext cx="12853125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Lorem ipsum dolor sit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amet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consectetur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adipiscing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sed do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eiusmod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tempor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incididunt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labore et dolore magna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Ut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enim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ad minim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veniam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quis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nostrud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exercitation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ullamco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laboris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nisi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aliquip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commodo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consequat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Duis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aute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irure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dolor in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reprehenderit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voluptate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velit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esse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cillum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dolore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eu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fugiat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nulla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pariatur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Excepteur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sint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occaecat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cupidatat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non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proident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sunt in culpa qui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officia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deserunt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mollit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anim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id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laborum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48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59A7F-F284-65CC-EF85-7A6B03136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787326A-1BB0-833C-9B87-3416899D438A}"/>
              </a:ext>
            </a:extLst>
          </p:cNvPr>
          <p:cNvSpPr txBox="1"/>
          <p:nvPr/>
        </p:nvSpPr>
        <p:spPr>
          <a:xfrm>
            <a:off x="2386180" y="4905046"/>
            <a:ext cx="13515640" cy="82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10041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NLP Analysis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F2557D6-A461-7218-D3CF-94AE7825E12F}"/>
              </a:ext>
            </a:extLst>
          </p:cNvPr>
          <p:cNvSpPr txBox="1"/>
          <p:nvPr/>
        </p:nvSpPr>
        <p:spPr>
          <a:xfrm>
            <a:off x="2717437" y="5894349"/>
            <a:ext cx="12853125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Lorem ipsum dolor sit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amet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consectetur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adipiscing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sed do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eiusmod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tempor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incididunt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labore et dolore magna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Ut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enim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ad minim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veniam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quis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nostrud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exercitation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ullamco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laboris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nisi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aliquip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commodo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consequat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Duis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aute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irure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dolor in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reprehenderit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voluptate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velit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esse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cillum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dolore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eu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fugiat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nulla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pariatur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Excepteur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sint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occaecat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cupidatat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non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proident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sunt in culpa qui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officia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deserunt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mollit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anim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id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200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laborum</a:t>
            </a:r>
            <a:r>
              <a:rPr lang="en-US" sz="2200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91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A70D9-4DD3-857A-67DB-09B382D5B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56DEF4E-B397-D719-82D8-F346F64E28FE}"/>
              </a:ext>
            </a:extLst>
          </p:cNvPr>
          <p:cNvSpPr txBox="1"/>
          <p:nvPr/>
        </p:nvSpPr>
        <p:spPr>
          <a:xfrm>
            <a:off x="2386180" y="4905046"/>
            <a:ext cx="13515640" cy="143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Visualize</a:t>
            </a:r>
            <a:r>
              <a:rPr lang="en-US" sz="3200" b="1" spc="-276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6000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2020</a:t>
            </a:r>
            <a:r>
              <a:rPr lang="en-US" sz="3200" b="1" spc="-276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6000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Election</a:t>
            </a:r>
            <a:r>
              <a:rPr lang="en-US" sz="3200" b="1" spc="-276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6000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Trends</a:t>
            </a:r>
            <a:r>
              <a:rPr lang="en-US" sz="3200" b="1" spc="-276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</a:t>
            </a:r>
            <a:r>
              <a:rPr lang="en-US" sz="6000" b="1" spc="-461" dirty="0" err="1">
                <a:solidFill>
                  <a:srgbClr val="0732E7"/>
                </a:solidFill>
                <a:latin typeface="Raleway Medium"/>
                <a:sym typeface="Raleway Medium"/>
              </a:rPr>
              <a:t>Streamlit</a:t>
            </a:r>
            <a:r>
              <a:rPr lang="en-US" sz="3200" b="1" spc="-276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6000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39121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3950" y="1304925"/>
            <a:ext cx="16040100" cy="117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8000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Comparison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47395" y="2958361"/>
            <a:ext cx="6253164" cy="5841351"/>
            <a:chOff x="0" y="0"/>
            <a:chExt cx="1394172" cy="1302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9905" y="0"/>
                  </a:moveTo>
                  <a:lnTo>
                    <a:pt x="1384268" y="0"/>
                  </a:lnTo>
                  <a:cubicBezTo>
                    <a:pt x="1386895" y="0"/>
                    <a:pt x="1389414" y="1044"/>
                    <a:pt x="1391271" y="2901"/>
                  </a:cubicBezTo>
                  <a:cubicBezTo>
                    <a:pt x="1393129" y="4758"/>
                    <a:pt x="1394172" y="7278"/>
                    <a:pt x="1394172" y="9905"/>
                  </a:cubicBezTo>
                  <a:lnTo>
                    <a:pt x="1394172" y="1292452"/>
                  </a:lnTo>
                  <a:cubicBezTo>
                    <a:pt x="1394172" y="1295079"/>
                    <a:pt x="1393129" y="1297598"/>
                    <a:pt x="1391271" y="1299456"/>
                  </a:cubicBezTo>
                  <a:cubicBezTo>
                    <a:pt x="1389414" y="1301313"/>
                    <a:pt x="1386895" y="1302357"/>
                    <a:pt x="1384268" y="1302357"/>
                  </a:cubicBezTo>
                  <a:lnTo>
                    <a:pt x="9905" y="1302357"/>
                  </a:lnTo>
                  <a:cubicBezTo>
                    <a:pt x="7278" y="1302357"/>
                    <a:pt x="4758" y="1301313"/>
                    <a:pt x="2901" y="1299456"/>
                  </a:cubicBezTo>
                  <a:cubicBezTo>
                    <a:pt x="1044" y="1297598"/>
                    <a:pt x="0" y="1295079"/>
                    <a:pt x="0" y="1292452"/>
                  </a:cubicBezTo>
                  <a:lnTo>
                    <a:pt x="0" y="9905"/>
                  </a:lnTo>
                  <a:cubicBezTo>
                    <a:pt x="0" y="7278"/>
                    <a:pt x="1044" y="4758"/>
                    <a:pt x="2901" y="2901"/>
                  </a:cubicBezTo>
                  <a:cubicBezTo>
                    <a:pt x="4758" y="1044"/>
                    <a:pt x="7278" y="0"/>
                    <a:pt x="9905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87441" y="2958361"/>
            <a:ext cx="6253164" cy="5841351"/>
            <a:chOff x="0" y="0"/>
            <a:chExt cx="1394172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9905" y="0"/>
                  </a:moveTo>
                  <a:lnTo>
                    <a:pt x="1384268" y="0"/>
                  </a:lnTo>
                  <a:cubicBezTo>
                    <a:pt x="1386895" y="0"/>
                    <a:pt x="1389414" y="1044"/>
                    <a:pt x="1391271" y="2901"/>
                  </a:cubicBezTo>
                  <a:cubicBezTo>
                    <a:pt x="1393129" y="4758"/>
                    <a:pt x="1394172" y="7278"/>
                    <a:pt x="1394172" y="9905"/>
                  </a:cubicBezTo>
                  <a:lnTo>
                    <a:pt x="1394172" y="1292452"/>
                  </a:lnTo>
                  <a:cubicBezTo>
                    <a:pt x="1394172" y="1295079"/>
                    <a:pt x="1393129" y="1297598"/>
                    <a:pt x="1391271" y="1299456"/>
                  </a:cubicBezTo>
                  <a:cubicBezTo>
                    <a:pt x="1389414" y="1301313"/>
                    <a:pt x="1386895" y="1302357"/>
                    <a:pt x="1384268" y="1302357"/>
                  </a:cubicBezTo>
                  <a:lnTo>
                    <a:pt x="9905" y="1302357"/>
                  </a:lnTo>
                  <a:cubicBezTo>
                    <a:pt x="7278" y="1302357"/>
                    <a:pt x="4758" y="1301313"/>
                    <a:pt x="2901" y="1299456"/>
                  </a:cubicBezTo>
                  <a:cubicBezTo>
                    <a:pt x="1044" y="1297598"/>
                    <a:pt x="0" y="1295079"/>
                    <a:pt x="0" y="1292452"/>
                  </a:cubicBezTo>
                  <a:lnTo>
                    <a:pt x="0" y="9905"/>
                  </a:lnTo>
                  <a:cubicBezTo>
                    <a:pt x="0" y="7278"/>
                    <a:pt x="1044" y="4758"/>
                    <a:pt x="2901" y="2901"/>
                  </a:cubicBezTo>
                  <a:cubicBezTo>
                    <a:pt x="4758" y="1044"/>
                    <a:pt x="7278" y="0"/>
                    <a:pt x="9905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29401" y="3826781"/>
            <a:ext cx="4369245" cy="78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950"/>
              </a:lnSpc>
            </a:pPr>
            <a:r>
              <a:rPr lang="en-US" sz="9600" b="1" spc="-461" dirty="0" err="1">
                <a:solidFill>
                  <a:srgbClr val="0732E7"/>
                </a:solidFill>
                <a:latin typeface="Raleway Medium"/>
                <a:sym typeface="Raleway Medium"/>
              </a:rPr>
              <a:t>biden</a:t>
            </a:r>
            <a:endParaRPr lang="en-US" sz="10041" b="1" spc="-461" dirty="0">
              <a:solidFill>
                <a:srgbClr val="0732E7"/>
              </a:solidFill>
              <a:latin typeface="Raleway Medium"/>
              <a:sym typeface="Raleway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57872" y="3826781"/>
            <a:ext cx="4032209" cy="78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950"/>
              </a:lnSpc>
            </a:pPr>
            <a:r>
              <a:rPr lang="en-US" sz="9600" b="1" spc="-461" dirty="0">
                <a:solidFill>
                  <a:srgbClr val="0732E7"/>
                </a:solidFill>
                <a:latin typeface="Raleway Medium"/>
                <a:sym typeface="Raleway Medium"/>
              </a:rPr>
              <a:t>Trump</a:t>
            </a:r>
            <a:endParaRPr lang="en-US" sz="10041" b="1" spc="-461" dirty="0">
              <a:solidFill>
                <a:srgbClr val="0732E7"/>
              </a:solidFill>
              <a:latin typeface="Raleway Medium"/>
              <a:sym typeface="Raleway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95243" y="5471860"/>
            <a:ext cx="4837561" cy="26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6"/>
              </a:lnSpc>
              <a:spcBef>
                <a:spcPct val="0"/>
              </a:spcBef>
            </a:pP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Lorem ipsum dolor sit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amet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consectetur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adipiscing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elit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sed do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eiusmod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tempor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incididunt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labore et dolore magna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aliqua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Ut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enim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ad minim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veniam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quis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nostrud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exercitation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ullamco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laboris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nisi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aliquip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commodo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consequat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5196" y="5471860"/>
            <a:ext cx="4837561" cy="26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6"/>
              </a:lnSpc>
              <a:spcBef>
                <a:spcPct val="0"/>
              </a:spcBef>
            </a:pP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Lorem ipsum dolor sit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amet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consectetur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adipiscing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elit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sed do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eiusmod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tempor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incididunt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labore et dolore magna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aliqua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Ut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enim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ad minim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veniam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quis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nostrud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exercitation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ullamco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laboris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nisi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aliquip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ex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commodo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126" b="1" dirty="0" err="1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consequat</a:t>
            </a:r>
            <a:r>
              <a:rPr lang="en-US" sz="2126" b="1" dirty="0">
                <a:solidFill>
                  <a:srgbClr val="0732E7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Office PowerPoint</Application>
  <PresentationFormat>Custom</PresentationFormat>
  <Paragraphs>46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Raleway Medium</vt:lpstr>
      <vt:lpstr>Raleway Bold</vt:lpstr>
      <vt:lpstr>Arial</vt:lpstr>
      <vt:lpstr>Calibri</vt:lpstr>
      <vt:lpstr>Raleway Semi-Bold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Miray Sardogan</cp:lastModifiedBy>
  <cp:revision>4</cp:revision>
  <dcterms:created xsi:type="dcterms:W3CDTF">2006-08-16T00:00:00Z</dcterms:created>
  <dcterms:modified xsi:type="dcterms:W3CDTF">2024-11-13T10:43:00Z</dcterms:modified>
  <dc:identifier>DAGWWNMmYYI</dc:identifier>
</cp:coreProperties>
</file>